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5" r:id="rId5"/>
  </p:sldMasterIdLst>
  <p:notesMasterIdLst>
    <p:notesMasterId r:id="rId24"/>
  </p:notesMasterIdLst>
  <p:handoutMasterIdLst>
    <p:handoutMasterId r:id="rId25"/>
  </p:handoutMasterIdLst>
  <p:sldIdLst>
    <p:sldId id="793" r:id="rId6"/>
    <p:sldId id="946" r:id="rId7"/>
    <p:sldId id="901" r:id="rId8"/>
    <p:sldId id="903" r:id="rId9"/>
    <p:sldId id="902" r:id="rId10"/>
    <p:sldId id="880" r:id="rId11"/>
    <p:sldId id="938" r:id="rId12"/>
    <p:sldId id="915" r:id="rId13"/>
    <p:sldId id="945" r:id="rId14"/>
    <p:sldId id="939" r:id="rId15"/>
    <p:sldId id="933" r:id="rId16"/>
    <p:sldId id="940" r:id="rId17"/>
    <p:sldId id="942" r:id="rId18"/>
    <p:sldId id="944" r:id="rId19"/>
    <p:sldId id="943" r:id="rId20"/>
    <p:sldId id="932" r:id="rId21"/>
    <p:sldId id="922" r:id="rId22"/>
    <p:sldId id="941" r:id="rId23"/>
  </p:sldIdLst>
  <p:sldSz cx="9144000" cy="6858000" type="screen4x3"/>
  <p:notesSz cx="6807200" cy="99393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C9CFE"/>
    <a:srgbClr val="CC00CC"/>
    <a:srgbClr val="52B62C"/>
    <a:srgbClr val="F2B800"/>
    <a:srgbClr val="F5D61B"/>
    <a:srgbClr val="D4D0BC"/>
    <a:srgbClr val="E7E6E6"/>
    <a:srgbClr val="FFFFFF"/>
    <a:srgbClr val="3A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89857" autoAdjust="0"/>
  </p:normalViewPr>
  <p:slideViewPr>
    <p:cSldViewPr snapToGrid="0" snapToObjects="1" showGuides="1">
      <p:cViewPr varScale="1">
        <p:scale>
          <a:sx n="79" d="100"/>
          <a:sy n="7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6AB9BDD4-85FA-5244-A9E0-FDB84974B7DF}" type="datetimeFigureOut">
              <a:t>12/03/2017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9E7A35CB-7719-BC41-A3E0-C846161C5E84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074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F3A8B653-BF25-114F-8A3C-2D1A23550CAA}" type="datetimeFigureOut">
              <a:t>12/03/2017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90" tIns="47845" rIns="95690" bIns="47845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72C9CD15-DFF4-A94F-8509-70594D0B77D2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280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Onze opdracht</a:t>
            </a:r>
            <a:r>
              <a:rPr lang="nl-BE" baseline="0" dirty="0"/>
              <a:t> – wat wij beogen te realiseren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07783-9DAC-47C4-9DBA-A38E55B677AD}" type="slidenum">
              <a:rPr kumimoji="0" lang="nl-BE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98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eren 6"/>
          <p:cNvGrpSpPr/>
          <p:nvPr userDrawn="1"/>
        </p:nvGrpSpPr>
        <p:grpSpPr>
          <a:xfrm>
            <a:off x="640844" y="4793484"/>
            <a:ext cx="2472304" cy="754380"/>
            <a:chOff x="685800" y="5715000"/>
            <a:chExt cx="2747004" cy="838200"/>
          </a:xfrm>
        </p:grpSpPr>
        <p:pic>
          <p:nvPicPr>
            <p:cNvPr id="8" name="Afbeelding 7" descr="FS-symbooltjes.jpg"/>
            <p:cNvPicPr>
              <a:picLocks noChangeAspect="1"/>
            </p:cNvPicPr>
            <p:nvPr userDrawn="1"/>
          </p:nvPicPr>
          <p:blipFill>
            <a:blip r:embed="rId2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5800" y="5715000"/>
              <a:ext cx="866785" cy="831215"/>
            </a:xfrm>
            <a:prstGeom prst="rect">
              <a:avLst/>
            </a:prstGeom>
          </p:spPr>
        </p:pic>
        <p:pic>
          <p:nvPicPr>
            <p:cNvPr id="9" name="Afbeelding 8" descr="FS-symbooltjes.jpg"/>
            <p:cNvPicPr>
              <a:picLocks noChangeAspect="1"/>
            </p:cNvPicPr>
            <p:nvPr userDrawn="1"/>
          </p:nvPicPr>
          <p:blipFill>
            <a:blip r:embed="rId3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6890" y="5721985"/>
              <a:ext cx="800095" cy="831215"/>
            </a:xfrm>
            <a:prstGeom prst="rect">
              <a:avLst/>
            </a:prstGeom>
          </p:spPr>
        </p:pic>
        <p:pic>
          <p:nvPicPr>
            <p:cNvPr id="10" name="Afbeelding 9" descr="FS-symbooltjes.jpg"/>
            <p:cNvPicPr>
              <a:picLocks noChangeAspect="1"/>
            </p:cNvPicPr>
            <p:nvPr userDrawn="1"/>
          </p:nvPicPr>
          <p:blipFill>
            <a:blip r:embed="rId4" cstate="email">
              <a:grayscl/>
              <a:lum/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19385" y="5715000"/>
              <a:ext cx="813419" cy="83121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13707"/>
            <a:ext cx="7772400" cy="2386744"/>
          </a:xfrm>
        </p:spPr>
        <p:txBody>
          <a:bodyPr anchor="b" anchorCtr="0">
            <a:normAutofit/>
          </a:bodyPr>
          <a:lstStyle>
            <a:lvl1pPr>
              <a:defRPr sz="6000"/>
            </a:lvl1pPr>
          </a:lstStyle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7630"/>
            <a:ext cx="7772400" cy="1036051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rgbClr val="52B62C"/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Ondertitel</a:t>
            </a:r>
            <a:endParaRPr lang="nl-NL"/>
          </a:p>
        </p:txBody>
      </p:sp>
      <p:pic>
        <p:nvPicPr>
          <p:cNvPr id="13" name="FS.jpg"/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443" y="5257800"/>
            <a:ext cx="2110157" cy="134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jdelijke aanduiding voor inhoud 16"/>
          <p:cNvSpPr>
            <a:spLocks noGrp="1"/>
          </p:cNvSpPr>
          <p:nvPr>
            <p:ph sz="quarter" idx="10" hasCustomPrompt="1"/>
          </p:nvPr>
        </p:nvSpPr>
        <p:spPr>
          <a:xfrm>
            <a:off x="685800" y="5548313"/>
            <a:ext cx="5814643" cy="1057275"/>
          </a:xfrm>
        </p:spPr>
        <p:txBody>
          <a:bodyPr>
            <a:normAutofit/>
          </a:bodyPr>
          <a:lstStyle>
            <a:lvl1pPr>
              <a:buFont typeface="Arial"/>
              <a:buNone/>
              <a:defRPr sz="2000" b="0" i="0" baseline="0">
                <a:solidFill>
                  <a:srgbClr val="595959"/>
                </a:solidFill>
                <a:latin typeface="Helvetica Neue Light"/>
                <a:cs typeface="Helvetica Neue Light"/>
              </a:defRPr>
            </a:lvl1pPr>
          </a:lstStyle>
          <a:p>
            <a:pPr lvl="0"/>
            <a:r>
              <a:rPr lang="nl-BE"/>
              <a:t>Naam - Datum - Locatie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9" name="Afbeelding 8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22201" cy="1143000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pic>
        <p:nvPicPr>
          <p:cNvPr id="7" name="Afbeelding 6" descr="FS s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304800"/>
            <a:ext cx="792480" cy="706120"/>
          </a:xfrm>
          <a:prstGeom prst="rect">
            <a:avLst/>
          </a:prstGeom>
        </p:spPr>
      </p:pic>
      <p:sp>
        <p:nvSpPr>
          <p:cNvPr id="8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9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DD19CB-AC4B-4AC1-9C62-8B21DB9B1C59}" type="datetimeFigureOut">
              <a:rPr lang="nl-BE" smtClean="0">
                <a:solidFill>
                  <a:prstClr val="black"/>
                </a:solidFill>
              </a:rPr>
              <a:pPr/>
              <a:t>12/03/2017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D11E549-0059-44FF-8EC3-54D94A912FA5}" type="slidenum">
              <a:rPr lang="nl-BE" smtClean="0">
                <a:solidFill>
                  <a:prstClr val="black"/>
                </a:solidFill>
              </a:rPr>
              <a:pPr/>
              <a:t>‹#›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Eerste niveau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custGeom>
            <a:avLst/>
            <a:gdLst>
              <a:gd name="connsiteX0" fmla="*/ 0 w 2133600"/>
              <a:gd name="connsiteY0" fmla="*/ 0 h 365125"/>
              <a:gd name="connsiteX1" fmla="*/ 2133600 w 2133600"/>
              <a:gd name="connsiteY1" fmla="*/ 0 h 365125"/>
              <a:gd name="connsiteX2" fmla="*/ 2133600 w 2133600"/>
              <a:gd name="connsiteY2" fmla="*/ 365125 h 365125"/>
              <a:gd name="connsiteX3" fmla="*/ 0 w 2133600"/>
              <a:gd name="connsiteY3" fmla="*/ 365125 h 365125"/>
              <a:gd name="connsiteX4" fmla="*/ 0 w 21336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365125">
                <a:moveTo>
                  <a:pt x="0" y="0"/>
                </a:moveTo>
                <a:lnTo>
                  <a:pt x="2133600" y="0"/>
                </a:lnTo>
                <a:lnTo>
                  <a:pt x="21336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2B62C"/>
                </a:solidFill>
                <a:latin typeface="Helvetica Neue"/>
                <a:cs typeface="Helvetica Neue"/>
              </a:defRPr>
            </a:lvl1pPr>
          </a:lstStyle>
          <a:p>
            <a:fld id="{9331019C-3939-5F43-B75D-CFD4E736BA3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rgbClr val="58735D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2B62C"/>
        </a:buClr>
        <a:buSzPct val="90000"/>
        <a:buFontTx/>
        <a:buBlip>
          <a:blip r:embed="rId6"/>
        </a:buBlip>
        <a:defRPr sz="3200" b="0" i="0" kern="1200">
          <a:solidFill>
            <a:srgbClr val="3A4D3E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800" b="0" i="0" kern="1200">
          <a:solidFill>
            <a:srgbClr val="3A4D3E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•"/>
        <a:defRPr sz="2400" b="0" i="0" kern="1200">
          <a:solidFill>
            <a:srgbClr val="3A4D3E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–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52B62C"/>
        </a:buClr>
        <a:buFont typeface="Arial"/>
        <a:buChar char="»"/>
        <a:defRPr sz="2000" b="0" i="0" kern="1200">
          <a:solidFill>
            <a:srgbClr val="3A4D3E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7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Teamintervisie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Instrument om teamwerking tegen het licht te houden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876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Intervisie: onze neuzen staan in dezelfde richting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Wij hebben samen één of enkele waardevolle ambities voor onze leerlingen geformuleerd waardoor wij onze kernopdrachten nog beter kunnen vervullen.</a:t>
            </a:r>
          </a:p>
          <a:p>
            <a:r>
              <a:rPr lang="nl-BE" dirty="0"/>
              <a:t>Wij evalueren regelmatig of wij vorderingen maken in het bereiken van onze ambitie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sz="2600" dirty="0"/>
              <a:t>1__________2_________3_________4____________5</a:t>
            </a:r>
            <a:endParaRPr lang="nl-BE" sz="2600" dirty="0"/>
          </a:p>
          <a:p>
            <a:pPr marL="0" indent="0">
              <a:buNone/>
            </a:pPr>
            <a:r>
              <a:rPr lang="nl-NL" sz="2600" dirty="0"/>
              <a:t>Uiterst ontevreden								uiterst tevreden</a:t>
            </a:r>
            <a:endParaRPr lang="nl-BE" sz="2600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85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532185" y="2902883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3. Rollen en verwachtingen</a:t>
            </a:r>
          </a:p>
        </p:txBody>
      </p:sp>
    </p:spTree>
    <p:extLst>
      <p:ext uri="{BB962C8B-B14F-4D97-AF65-F5344CB8AC3E}">
        <p14:creationId xmlns:p14="http://schemas.microsoft.com/office/powerpoint/2010/main" val="259300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Intervisie: wie doet wat is duidelijk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dirty="0"/>
              <a:t>Het team heeft alle bevoegdheden die nodig zijn om het werk goed te doen</a:t>
            </a:r>
          </a:p>
          <a:p>
            <a:r>
              <a:rPr lang="nl-BE" dirty="0"/>
              <a:t>In ons team weet iedereen welke taken hij moet opnemen voor het uitvoeren en het organiseren van de 4 kernopdrachten </a:t>
            </a:r>
          </a:p>
          <a:p>
            <a:r>
              <a:rPr lang="nl-BE" dirty="0"/>
              <a:t>De taken zijn evenwichtig verdeeld in het team</a:t>
            </a:r>
          </a:p>
          <a:p>
            <a:r>
              <a:rPr lang="nl-BE" dirty="0"/>
              <a:t>De verwachtingen naar elkaar toe zijn duidelijk geformuleerd</a:t>
            </a:r>
          </a:p>
          <a:p>
            <a:r>
              <a:rPr lang="nl-BE" dirty="0"/>
              <a:t>Iedereen neemt zijn individuele verantwoordelijkheid op en we spreken er elkaar over aan (rollen bespreken – afspreken – aanspreken)</a:t>
            </a:r>
          </a:p>
          <a:p>
            <a:r>
              <a:rPr lang="nl-BE" dirty="0"/>
              <a:t>Er is afstemming met de partners (leerlingen, ouders, CLB, brede school, …) waardoor de samenwerking optimaal verloopt</a:t>
            </a:r>
          </a:p>
          <a:p>
            <a:pPr marL="0" indent="0">
              <a:buNone/>
            </a:pPr>
            <a:endParaRPr lang="nl-BE" sz="3800" dirty="0"/>
          </a:p>
          <a:p>
            <a:pPr marL="0" indent="0">
              <a:buNone/>
            </a:pPr>
            <a:r>
              <a:rPr lang="nl-NL" sz="3800" dirty="0"/>
              <a:t>1__________2_________3_________4____________5</a:t>
            </a:r>
            <a:endParaRPr lang="nl-BE" sz="3800" dirty="0"/>
          </a:p>
          <a:p>
            <a:pPr marL="0" indent="0">
              <a:buNone/>
            </a:pPr>
            <a:r>
              <a:rPr lang="nl-NL" sz="3800" dirty="0"/>
              <a:t>Uiterst ontevreden								uiterst tevreden</a:t>
            </a:r>
            <a:endParaRPr lang="nl-BE" sz="3800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41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532185" y="2902883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4. Afspraken en regels</a:t>
            </a:r>
          </a:p>
        </p:txBody>
      </p:sp>
    </p:spTree>
    <p:extLst>
      <p:ext uri="{BB962C8B-B14F-4D97-AF65-F5344CB8AC3E}">
        <p14:creationId xmlns:p14="http://schemas.microsoft.com/office/powerpoint/2010/main" val="1736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91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Intervisie: het team is goed geregeld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/>
              <a:t>Goede systemen ondersteunen de samenwerking (evaluatie-, planning-, didactische werkvormen, …) </a:t>
            </a:r>
          </a:p>
          <a:p>
            <a:r>
              <a:rPr lang="nl-BE" dirty="0"/>
              <a:t>Het team durft anders werken door bestaande werkvormen in vraag te stellen (vakoverschrijdende projecten, co-teaching, …)</a:t>
            </a:r>
          </a:p>
          <a:p>
            <a:r>
              <a:rPr lang="nl-BE" dirty="0"/>
              <a:t>Het team heeft zinvol overleg en iedereen is op elkaar afgestemd</a:t>
            </a:r>
          </a:p>
          <a:p>
            <a:r>
              <a:rPr lang="nl-BE" dirty="0"/>
              <a:t>Het team krijgt feedback en is er op uit om continu te verbeteren</a:t>
            </a:r>
          </a:p>
          <a:p>
            <a:r>
              <a:rPr lang="nl-BE"/>
              <a:t>Waar </a:t>
            </a:r>
            <a:r>
              <a:rPr lang="nl-BE" dirty="0"/>
              <a:t>nodig zijn er afspraken om over de teams heen samen te werken (overleg, regels en procedures, …)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sz="3100" dirty="0"/>
              <a:t>1__________2_________3_________4____________5</a:t>
            </a:r>
            <a:endParaRPr lang="nl-BE" sz="3100" dirty="0"/>
          </a:p>
          <a:p>
            <a:pPr marL="0" indent="0">
              <a:buNone/>
            </a:pPr>
            <a:r>
              <a:rPr lang="nl-NL" sz="3100" dirty="0"/>
              <a:t>Uiterst ontevreden								uiterst tevreden</a:t>
            </a:r>
            <a:endParaRPr lang="nl-BE" sz="31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48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5" y="1073799"/>
            <a:ext cx="9145515" cy="55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8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532185" y="2902883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5. Persoonlijke relaties</a:t>
            </a:r>
          </a:p>
        </p:txBody>
      </p:sp>
      <p:grpSp>
        <p:nvGrpSpPr>
          <p:cNvPr id="6" name="Group 42"/>
          <p:cNvGrpSpPr>
            <a:grpSpLocks noChangeAspect="1"/>
          </p:cNvGrpSpPr>
          <p:nvPr/>
        </p:nvGrpSpPr>
        <p:grpSpPr>
          <a:xfrm>
            <a:off x="7448550" y="61593"/>
            <a:ext cx="1648119" cy="1648119"/>
            <a:chOff x="214282" y="1904723"/>
            <a:chExt cx="3867894" cy="3867894"/>
          </a:xfrm>
        </p:grpSpPr>
        <p:sp>
          <p:nvSpPr>
            <p:cNvPr id="7" name="Oval 6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8557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Intervisie: ons team werkt veilig en professioneel samen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Spanningen in het team zijn niet bedreigend maar zijn opportuniteiten om goede afspraken te maken</a:t>
            </a:r>
          </a:p>
          <a:p>
            <a:r>
              <a:rPr lang="nl-BE" dirty="0"/>
              <a:t>Diversiteit en authenticiteit wordt in ons team gewaardeerd</a:t>
            </a:r>
          </a:p>
          <a:p>
            <a:r>
              <a:rPr lang="nl-BE" dirty="0"/>
              <a:t>In ons team ondersteunen we elkaar professioneel maar ook persoonlijk</a:t>
            </a:r>
          </a:p>
          <a:p>
            <a:r>
              <a:rPr lang="nl-BE" dirty="0"/>
              <a:t>In ons team spreken we over (on)gewenst gedrag, bespreken wij het, maken wij afspraken en spreken wij elkaar hierover aan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NL" sz="3100" dirty="0"/>
              <a:t>1__________2_________3_________4____________5</a:t>
            </a:r>
            <a:endParaRPr lang="nl-BE" sz="3100" dirty="0"/>
          </a:p>
          <a:p>
            <a:pPr marL="0" indent="0">
              <a:buNone/>
            </a:pPr>
            <a:r>
              <a:rPr lang="nl-NL" sz="3100" dirty="0"/>
              <a:t>Uiterst ontevreden								uiterst tevreden</a:t>
            </a:r>
            <a:endParaRPr lang="nl-BE" sz="31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5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95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532185" y="2902883"/>
            <a:ext cx="7372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1. Onze opdracht (of betekenisvolle werk) kennen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491" y="0"/>
            <a:ext cx="1806509" cy="18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Onze opdracht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1019C-3939-5F43-B75D-CFD4E736BA37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1832035"/>
            <a:ext cx="84635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adley Hand ITC" panose="03070402050302030203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Realiseren van de 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Bradley Hand ITC" panose="03070402050302030203" pitchFamily="66" charset="0"/>
              </a:rPr>
              <a:t>4 kernopdrachten 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voor </a:t>
            </a:r>
            <a:r>
              <a:rPr lang="nl-BE" sz="3600" kern="0" dirty="0">
                <a:solidFill>
                  <a:schemeClr val="accent6"/>
                </a:solidFill>
                <a:latin typeface="Bradley Hand ITC" panose="03070402050302030203" pitchFamily="66" charset="0"/>
              </a:rPr>
              <a:t>onze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Bradley Hand ITC" panose="03070402050302030203" pitchFamily="66" charset="0"/>
              </a:rPr>
              <a:t>leerlingen van de eerste graad 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binnen de 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Bradley Hand ITC" panose="03070402050302030203" pitchFamily="66" charset="0"/>
              </a:rPr>
              <a:t>visie</a:t>
            </a:r>
            <a:r>
              <a:rPr kumimoji="0" lang="nl-BE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 van de school</a:t>
            </a:r>
          </a:p>
        </p:txBody>
      </p:sp>
    </p:spTree>
    <p:extLst>
      <p:ext uri="{BB962C8B-B14F-4D97-AF65-F5344CB8AC3E}">
        <p14:creationId xmlns:p14="http://schemas.microsoft.com/office/powerpoint/2010/main" val="352559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81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Team Charter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Picture 2" descr="3d small person - mystery shopper in a black coat, sunglasses, hat, and with packages  3d image  Isolated white background  Stock Photo - 1325489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6436" y="1325939"/>
            <a:ext cx="589066" cy="10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d people - human character, person with different professions. Doctor, policeman, businessman, engineer, fireman. 3d render Stock Photo - 1480206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83307" y="3704150"/>
            <a:ext cx="1780488" cy="13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30937" y="2310552"/>
            <a:ext cx="922857" cy="14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88391" y="4733569"/>
            <a:ext cx="1170320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26270" y="5716225"/>
            <a:ext cx="1294562" cy="12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2"/>
          <p:cNvGrpSpPr/>
          <p:nvPr/>
        </p:nvGrpSpPr>
        <p:grpSpPr>
          <a:xfrm>
            <a:off x="4883571" y="1857364"/>
            <a:ext cx="3867894" cy="3867894"/>
            <a:chOff x="214282" y="1904723"/>
            <a:chExt cx="3867894" cy="3867894"/>
          </a:xfrm>
        </p:grpSpPr>
        <p:sp>
          <p:nvSpPr>
            <p:cNvPr id="11" name="Oval 10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rgbClr val="FF8900"/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rgbClr val="FFD49F"/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rgbClr val="CEE5FA"/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rgbClr val="0D4E91"/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Straight Connector 15"/>
          <p:cNvSpPr/>
          <p:nvPr/>
        </p:nvSpPr>
        <p:spPr>
          <a:xfrm rot="16200000" flipV="1">
            <a:off x="4562100" y="1535893"/>
            <a:ext cx="1928826" cy="2571768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traight Connector 16"/>
          <p:cNvSpPr/>
          <p:nvPr/>
        </p:nvSpPr>
        <p:spPr>
          <a:xfrm rot="16200000" flipV="1">
            <a:off x="4979061" y="2366208"/>
            <a:ext cx="1108069" cy="255860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 rot="16200000" flipV="1">
            <a:off x="5417529" y="3252231"/>
            <a:ext cx="360843" cy="2428892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traight Connector 18"/>
          <p:cNvSpPr/>
          <p:nvPr/>
        </p:nvSpPr>
        <p:spPr>
          <a:xfrm rot="16200000" flipH="1" flipV="1">
            <a:off x="5596836" y="3950713"/>
            <a:ext cx="73667" cy="2357454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traight Connector 19"/>
          <p:cNvSpPr/>
          <p:nvPr/>
        </p:nvSpPr>
        <p:spPr>
          <a:xfrm rot="16200000" flipH="1" flipV="1">
            <a:off x="5075433" y="4594460"/>
            <a:ext cx="830722" cy="2643206"/>
          </a:xfrm>
          <a:prstGeom prst="line">
            <a:avLst/>
          </a:prstGeom>
          <a:ln>
            <a:solidFill>
              <a:srgbClr val="7F7F7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27000" prstMaterial="matte"/>
        </p:spPr>
        <p:style>
          <a:lnRef idx="2">
            <a:schemeClr val="accent5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914413" y="1508048"/>
            <a:ext cx="19784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Opdracht - Missie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19605" y="388151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Rollen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Verwachtingen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19605" y="2798739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Prioriteiten -  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Ambities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19605" y="4989275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Afspraken en</a:t>
            </a:r>
          </a:p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Regels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9605" y="5990018"/>
            <a:ext cx="3174350" cy="682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30480" rIns="30480" bIns="30480" numCol="1" spcCol="1270" anchor="ctr" anchorCtr="0">
            <a:noAutofit/>
          </a:bodyPr>
          <a:lstStyle/>
          <a:p>
            <a:pPr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Persoonlijke</a:t>
            </a:r>
            <a:b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</a:br>
            <a:r>
              <a:rPr lang="nl-BE" sz="2000" b="1" dirty="0">
                <a:solidFill>
                  <a:srgbClr val="0D4E91"/>
                </a:solidFill>
                <a:latin typeface="Arial" pitchFamily="34" charset="0"/>
                <a:cs typeface="Arial" pitchFamily="34" charset="0"/>
              </a:rPr>
              <a:t>Relaties</a:t>
            </a:r>
          </a:p>
        </p:txBody>
      </p:sp>
    </p:spTree>
    <p:extLst>
      <p:ext uri="{BB962C8B-B14F-4D97-AF65-F5344CB8AC3E}">
        <p14:creationId xmlns:p14="http://schemas.microsoft.com/office/powerpoint/2010/main" val="112003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6208"/>
            <a:ext cx="7522201" cy="1143000"/>
          </a:xfrm>
        </p:spPr>
        <p:txBody>
          <a:bodyPr>
            <a:normAutofit fontScale="90000"/>
          </a:bodyPr>
          <a:lstStyle/>
          <a:p>
            <a:r>
              <a:rPr lang="nl-BE" dirty="0"/>
              <a:t>Intervisie: we werken volgens onze visie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1902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nl-BE" dirty="0"/>
              <a:t>Kinderen kunnen hun talenten benoemen en wij oriënteren hen vanuit hun talent en niveau</a:t>
            </a:r>
          </a:p>
          <a:p>
            <a:r>
              <a:rPr lang="nl-BE" dirty="0"/>
              <a:t>Wij hebben een gedeelde visie over hoe onze leerlingen leren en wij streven met de leerlingen dezelfde doelen na</a:t>
            </a:r>
          </a:p>
          <a:p>
            <a:r>
              <a:rPr lang="nl-BE" dirty="0"/>
              <a:t>Wij bouwen rond onze leerlingen een coöperatief netwerk uit van duurzame relaties (ouders, CLB, buurtwerk, …)</a:t>
            </a:r>
          </a:p>
          <a:p>
            <a:r>
              <a:rPr lang="nl-BE" dirty="0"/>
              <a:t>Wij zorgen samen voor onze leerlingen zowel preventief als curatief. Voor wie nodig stellen wij samen een handelingsplan op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sz="3400" dirty="0"/>
              <a:t> </a:t>
            </a:r>
            <a:r>
              <a:rPr lang="nl-NL" sz="3400" dirty="0"/>
              <a:t>1__________2_________3_________4____________5</a:t>
            </a:r>
            <a:endParaRPr lang="nl-BE" sz="3400" dirty="0"/>
          </a:p>
          <a:p>
            <a:pPr marL="0" indent="0">
              <a:buNone/>
            </a:pPr>
            <a:r>
              <a:rPr lang="nl-NL" sz="3400" dirty="0"/>
              <a:t>Uiterst ontevreden								uiterst tevreden</a:t>
            </a:r>
            <a:endParaRPr lang="nl-BE" sz="34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47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532185" y="2902883"/>
            <a:ext cx="7372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nl-BE" sz="4400" b="1" dirty="0">
                <a:solidFill>
                  <a:srgbClr val="0D4E91"/>
                </a:solidFill>
                <a:latin typeface="Bradley Hand ITC" panose="03070402050302030203" pitchFamily="66" charset="0"/>
                <a:cs typeface="Arial" pitchFamily="34" charset="0"/>
              </a:rPr>
              <a:t>2. Ambities delen</a:t>
            </a:r>
          </a:p>
        </p:txBody>
      </p:sp>
      <p:grpSp>
        <p:nvGrpSpPr>
          <p:cNvPr id="6" name="Group 42"/>
          <p:cNvGrpSpPr>
            <a:grpSpLocks noChangeAspect="1"/>
          </p:cNvGrpSpPr>
          <p:nvPr/>
        </p:nvGrpSpPr>
        <p:grpSpPr>
          <a:xfrm>
            <a:off x="7448550" y="61593"/>
            <a:ext cx="1648119" cy="1648119"/>
            <a:chOff x="214282" y="1904723"/>
            <a:chExt cx="3867894" cy="3867894"/>
          </a:xfrm>
        </p:grpSpPr>
        <p:sp>
          <p:nvSpPr>
            <p:cNvPr id="7" name="Oval 6"/>
            <p:cNvSpPr/>
            <p:nvPr/>
          </p:nvSpPr>
          <p:spPr>
            <a:xfrm>
              <a:off x="214282" y="1904723"/>
              <a:ext cx="3867894" cy="38678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8900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43940" y="2334382"/>
              <a:ext cx="3008576" cy="30085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D49F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1073599" y="2764040"/>
              <a:ext cx="2149259" cy="2149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CEE5FA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503580" y="3194021"/>
              <a:ext cx="1289298" cy="1289298"/>
            </a:xfrm>
            <a:prstGeom prst="ellipse">
              <a:avLst/>
            </a:prstGeom>
            <a:solidFill>
              <a:srgbClr val="73B5F1"/>
            </a:solidFill>
            <a:ln>
              <a:solidFill>
                <a:srgbClr val="73B5F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933238" y="3623680"/>
              <a:ext cx="429980" cy="4299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D4E91"/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95981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1019C-3939-5F43-B75D-CFD4E736BA37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177973"/>
      </p:ext>
    </p:extLst>
  </p:cSld>
  <p:clrMapOvr>
    <a:masterClrMapping/>
  </p:clrMapOvr>
</p:sld>
</file>

<file path=ppt/theme/theme1.xml><?xml version="1.0" encoding="utf-8"?>
<a:theme xmlns:a="http://schemas.openxmlformats.org/drawingml/2006/main" name="FS sjabloon voorst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4AD7A2E897D489FC8FF57B96AD1FD" ma:contentTypeVersion="0" ma:contentTypeDescription="Een nieuw document maken." ma:contentTypeScope="" ma:versionID="7bd7bcc4fc0f4736feb7845b069685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b12998bc2ce300a5832a6bc535a04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92FBF-0661-498A-A28A-690A9008605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BD3EEE-FDB5-4851-A074-C4B0D528B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ACDAEE-09D9-464D-A1C8-DAE91F65C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 sjabloon voorstel.potx</Template>
  <TotalTime>8837</TotalTime>
  <Words>527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Bradley Hand ITC</vt:lpstr>
      <vt:lpstr>Calibri</vt:lpstr>
      <vt:lpstr>Helvetica Neue</vt:lpstr>
      <vt:lpstr>Helvetica Neue Bold Condensed</vt:lpstr>
      <vt:lpstr>Helvetica Neue Light</vt:lpstr>
      <vt:lpstr>FS sjabloon voorstel</vt:lpstr>
      <vt:lpstr>1_Office Theme</vt:lpstr>
      <vt:lpstr>Teamintervisie</vt:lpstr>
      <vt:lpstr>PowerPoint Presentation</vt:lpstr>
      <vt:lpstr>PowerPoint Presentation</vt:lpstr>
      <vt:lpstr>Onze opdracht</vt:lpstr>
      <vt:lpstr>PowerPoint Presentation</vt:lpstr>
      <vt:lpstr>Team Charter</vt:lpstr>
      <vt:lpstr>Intervisie: we werken volgens onze visie</vt:lpstr>
      <vt:lpstr>PowerPoint Presentation</vt:lpstr>
      <vt:lpstr>PowerPoint Presentation</vt:lpstr>
      <vt:lpstr>Intervisie: onze neuzen staan in dezelfde richting</vt:lpstr>
      <vt:lpstr>PowerPoint Presentation</vt:lpstr>
      <vt:lpstr>Intervisie: wie doet wat is duidelijk</vt:lpstr>
      <vt:lpstr>PowerPoint Presentation</vt:lpstr>
      <vt:lpstr>PowerPoint Presentation</vt:lpstr>
      <vt:lpstr>Intervisie: het team is goed geregeld</vt:lpstr>
      <vt:lpstr>PowerPoint Presentation</vt:lpstr>
      <vt:lpstr>PowerPoint Presentation</vt:lpstr>
      <vt:lpstr>Intervisie: ons team werkt veilig en professioneel samen</vt:lpstr>
    </vt:vector>
  </TitlesOfParts>
  <Company>Prevent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GO4GOLD</dc:title>
  <dc:creator>Lieven Eeckelaert</dc:creator>
  <cp:lastModifiedBy>Tim Van Daele</cp:lastModifiedBy>
  <cp:revision>559</cp:revision>
  <cp:lastPrinted>2016-06-06T11:50:18Z</cp:lastPrinted>
  <dcterms:created xsi:type="dcterms:W3CDTF">2014-09-02T20:49:16Z</dcterms:created>
  <dcterms:modified xsi:type="dcterms:W3CDTF">2017-03-12T08:21:36Z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0x010100E4B4AD7A2E897D489FC8FF57B96AD1FD</vt:lpwstr>
  </property>
</Properties>
</file>